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331C7C"/>
    <a:srgbClr val="2A1F79"/>
    <a:srgbClr val="200C68"/>
    <a:srgbClr val="201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5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CC60-4B10-46F0-8F17-276A6AB6B95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28-BA11-4F94-B2C7-92B494AE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4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CC60-4B10-46F0-8F17-276A6AB6B95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28-BA11-4F94-B2C7-92B494AE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2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CC60-4B10-46F0-8F17-276A6AB6B95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28-BA11-4F94-B2C7-92B494AE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7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CC60-4B10-46F0-8F17-276A6AB6B95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28-BA11-4F94-B2C7-92B494AE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6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CC60-4B10-46F0-8F17-276A6AB6B95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28-BA11-4F94-B2C7-92B494AE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CC60-4B10-46F0-8F17-276A6AB6B95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28-BA11-4F94-B2C7-92B494AE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1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CC60-4B10-46F0-8F17-276A6AB6B95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28-BA11-4F94-B2C7-92B494AE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5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CC60-4B10-46F0-8F17-276A6AB6B95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28-BA11-4F94-B2C7-92B494AE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4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CC60-4B10-46F0-8F17-276A6AB6B95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28-BA11-4F94-B2C7-92B494AE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1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CC60-4B10-46F0-8F17-276A6AB6B95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28-BA11-4F94-B2C7-92B494AE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6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CC60-4B10-46F0-8F17-276A6AB6B95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828-BA11-4F94-B2C7-92B494AE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7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C0CC60-4B10-46F0-8F17-276A6AB6B95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EF9828-BA11-4F94-B2C7-92B494AE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7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earson.com/en-us/subject-catalog/p/project-management-achieving-competitive-advantage/P200000013493?view=educator&amp;tab=title-overvie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B87DD-9AE4-BA3C-48FD-AE500CC58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32FE34F-5D60-9894-9B85-826F0BCE3B93}"/>
              </a:ext>
            </a:extLst>
          </p:cNvPr>
          <p:cNvSpPr/>
          <p:nvPr/>
        </p:nvSpPr>
        <p:spPr>
          <a:xfrm>
            <a:off x="-8937" y="0"/>
            <a:ext cx="3310311" cy="4546501"/>
          </a:xfrm>
          <a:prstGeom prst="rect">
            <a:avLst/>
          </a:prstGeom>
          <a:solidFill>
            <a:schemeClr val="accent2"/>
          </a:solidFill>
          <a:ln>
            <a:solidFill>
              <a:srgbClr val="2A1F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F1D1F04-FD73-5464-754E-86A302278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6" y="-1"/>
            <a:ext cx="2955936" cy="4546501"/>
          </a:xfrm>
        </p:spPr>
        <p:txBody>
          <a:bodyPr>
            <a:normAutofit fontScale="90000"/>
          </a:bodyPr>
          <a:lstStyle/>
          <a:p>
            <a:pPr marR="0" algn="l">
              <a:lnSpc>
                <a:spcPct val="115000"/>
              </a:lnSpc>
              <a:spcAft>
                <a:spcPts val="800"/>
              </a:spcAft>
            </a:pPr>
            <a:br>
              <a:rPr lang="en-US" sz="2000" b="1" dirty="0"/>
            </a:br>
            <a:r>
              <a:rPr lang="en-US" sz="2000" b="1" i="1" dirty="0">
                <a:solidFill>
                  <a:srgbClr val="FFFFCC"/>
                </a:solidFill>
              </a:rPr>
              <a:t>           </a:t>
            </a:r>
            <a:r>
              <a:rPr lang="en-US" sz="2700" b="1" i="1" dirty="0">
                <a:solidFill>
                  <a:srgbClr val="FFFFCC"/>
                </a:solidFill>
              </a:rPr>
              <a:t>What’s New?</a:t>
            </a:r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bg1"/>
                </a:solidFill>
                <a:latin typeface="Plus Jakarta Sans SemiBold" pitchFamily="2" charset="0"/>
                <a:cs typeface="Plus Jakarta Sans SemiBold" pitchFamily="2" charset="0"/>
              </a:rPr>
              <a:t>• NEW AI-Focused Engagement Exercises</a:t>
            </a:r>
            <a:br>
              <a:rPr lang="en-US" sz="2000" b="1" kern="100" dirty="0">
                <a:solidFill>
                  <a:schemeClr val="bg1"/>
                </a:solidFill>
                <a:latin typeface="Plus Jakarta Sans SemiBold" pitchFamily="2" charset="0"/>
                <a:cs typeface="Plus Jakarta Sans SemiBold" pitchFamily="2" charset="0"/>
              </a:rPr>
            </a:br>
            <a:br>
              <a:rPr lang="en-US" sz="2000" b="1" kern="100" dirty="0">
                <a:solidFill>
                  <a:schemeClr val="bg1"/>
                </a:solidFill>
                <a:effectLst/>
                <a:latin typeface="Plus Jakarta Sans SemiBold" pitchFamily="2" charset="0"/>
                <a:ea typeface="Times New Roman" panose="02020603050405020304" pitchFamily="18" charset="0"/>
                <a:cs typeface="Plus Jakarta Sans SemiBold" pitchFamily="2" charset="0"/>
              </a:rPr>
            </a:br>
            <a:r>
              <a:rPr lang="en-US" sz="2000" b="1" dirty="0">
                <a:solidFill>
                  <a:schemeClr val="bg1"/>
                </a:solidFill>
              </a:rPr>
              <a:t>• </a:t>
            </a:r>
            <a:r>
              <a:rPr lang="en-US" sz="2000" b="1" kern="100" dirty="0">
                <a:solidFill>
                  <a:schemeClr val="bg1"/>
                </a:solidFill>
                <a:effectLst/>
                <a:latin typeface="Plus Jakarta Sans SemiBold" pitchFamily="2" charset="0"/>
                <a:ea typeface="Times New Roman" panose="02020603050405020304" pitchFamily="18" charset="0"/>
                <a:cs typeface="Plus Jakarta Sans SemiBold" pitchFamily="2" charset="0"/>
              </a:rPr>
              <a:t>NEW </a:t>
            </a:r>
            <a:r>
              <a:rPr lang="en-US" sz="2000" b="1" kern="100" dirty="0" err="1">
                <a:solidFill>
                  <a:schemeClr val="bg1"/>
                </a:solidFill>
                <a:effectLst/>
                <a:latin typeface="Plus Jakarta Sans SemiBold" pitchFamily="2" charset="0"/>
                <a:ea typeface="Times New Roman" panose="02020603050405020304" pitchFamily="18" charset="0"/>
                <a:cs typeface="Plus Jakarta Sans SemiBold" pitchFamily="2" charset="0"/>
              </a:rPr>
              <a:t>PMBoK</a:t>
            </a:r>
            <a:r>
              <a:rPr lang="en-US" sz="2000" b="1" kern="100" dirty="0">
                <a:solidFill>
                  <a:schemeClr val="bg1"/>
                </a:solidFill>
                <a:effectLst/>
                <a:latin typeface="Plus Jakarta Sans SemiBold" pitchFamily="2" charset="0"/>
                <a:ea typeface="Times New Roman" panose="02020603050405020304" pitchFamily="18" charset="0"/>
                <a:cs typeface="Plus Jakarta Sans SemiBold" pitchFamily="2" charset="0"/>
              </a:rPr>
              <a:t> 8</a:t>
            </a:r>
            <a:r>
              <a:rPr lang="en-US" sz="2000" b="1" kern="100" baseline="30000" dirty="0">
                <a:solidFill>
                  <a:schemeClr val="bg1"/>
                </a:solidFill>
                <a:effectLst/>
                <a:latin typeface="Plus Jakarta Sans SemiBold" pitchFamily="2" charset="0"/>
                <a:ea typeface="Times New Roman" panose="02020603050405020304" pitchFamily="18" charset="0"/>
                <a:cs typeface="Plus Jakarta Sans SemiBold" pitchFamily="2" charset="0"/>
              </a:rPr>
              <a:t>th</a:t>
            </a:r>
            <a:r>
              <a:rPr lang="en-US" sz="2000" b="1" kern="100" dirty="0">
                <a:solidFill>
                  <a:schemeClr val="bg1"/>
                </a:solidFill>
                <a:effectLst/>
                <a:latin typeface="Plus Jakarta Sans SemiBold" pitchFamily="2" charset="0"/>
                <a:ea typeface="Times New Roman" panose="02020603050405020304" pitchFamily="18" charset="0"/>
                <a:cs typeface="Plus Jakarta Sans SemiBold" pitchFamily="2" charset="0"/>
              </a:rPr>
              <a:t> edition Updates </a:t>
            </a:r>
            <a:r>
              <a:rPr lang="en-US" sz="2000" b="1" kern="100" dirty="0">
                <a:solidFill>
                  <a:schemeClr val="bg1"/>
                </a:solidFill>
                <a:latin typeface="Plus Jakarta Sans SemiBold" pitchFamily="2" charset="0"/>
                <a:ea typeface="Times New Roman" panose="02020603050405020304" pitchFamily="18" charset="0"/>
                <a:cs typeface="Plus Jakarta Sans SemiBold" pitchFamily="2" charset="0"/>
              </a:rPr>
              <a:t>&amp;</a:t>
            </a:r>
            <a:r>
              <a:rPr lang="en-US" sz="2000" b="1" kern="100" dirty="0">
                <a:solidFill>
                  <a:schemeClr val="bg1"/>
                </a:solidFill>
                <a:effectLst/>
                <a:latin typeface="Plus Jakarta Sans SemiBold" pitchFamily="2" charset="0"/>
                <a:ea typeface="Times New Roman" panose="02020603050405020304" pitchFamily="18" charset="0"/>
                <a:cs typeface="Plus Jakarta Sans SemiBold" pitchFamily="2" charset="0"/>
              </a:rPr>
              <a:t> PMP Exam Prep Questions</a:t>
            </a:r>
            <a:br>
              <a:rPr lang="en-US" sz="2000" b="1" kern="100" dirty="0">
                <a:solidFill>
                  <a:schemeClr val="bg1"/>
                </a:solidFill>
                <a:effectLst/>
                <a:latin typeface="Plus Jakarta Sans SemiBold" pitchFamily="2" charset="0"/>
                <a:ea typeface="Times New Roman" panose="02020603050405020304" pitchFamily="18" charset="0"/>
                <a:cs typeface="Plus Jakarta Sans SemiBold" pitchFamily="2" charset="0"/>
              </a:rPr>
            </a:br>
            <a:br>
              <a:rPr lang="en-US" sz="2000" b="1" kern="100" dirty="0">
                <a:solidFill>
                  <a:schemeClr val="bg1"/>
                </a:solidFill>
                <a:effectLst/>
                <a:latin typeface="Plus Jakarta Sans SemiBold" pitchFamily="2" charset="0"/>
                <a:ea typeface="Times New Roman" panose="02020603050405020304" pitchFamily="18" charset="0"/>
                <a:cs typeface="Plus Jakarta Sans SemiBold" pitchFamily="2" charset="0"/>
              </a:rPr>
            </a:br>
            <a:r>
              <a:rPr lang="en-US" sz="2000" b="1" dirty="0">
                <a:solidFill>
                  <a:schemeClr val="bg1"/>
                </a:solidFill>
              </a:rPr>
              <a:t>• </a:t>
            </a:r>
            <a:r>
              <a:rPr lang="en-US" sz="2000" b="1" kern="100" dirty="0">
                <a:solidFill>
                  <a:schemeClr val="bg1"/>
                </a:solidFill>
                <a:latin typeface="Plus Jakarta Sans SemiBold" pitchFamily="2" charset="0"/>
                <a:cs typeface="Plus Jakarta Sans SemiBold" pitchFamily="2" charset="0"/>
              </a:rPr>
              <a:t>Step-by-Step </a:t>
            </a:r>
            <a:r>
              <a:rPr lang="en-US" sz="2000" b="1" i="1" kern="100" dirty="0">
                <a:solidFill>
                  <a:schemeClr val="bg1"/>
                </a:solidFill>
                <a:latin typeface="Plus Jakarta Sans SemiBold" pitchFamily="2" charset="0"/>
                <a:cs typeface="Plus Jakarta Sans SemiBold" pitchFamily="2" charset="0"/>
              </a:rPr>
              <a:t>Microsoft</a:t>
            </a:r>
            <a:r>
              <a:rPr lang="en-US" sz="2000" b="1" kern="100" dirty="0">
                <a:solidFill>
                  <a:schemeClr val="bg1"/>
                </a:solidFill>
                <a:latin typeface="Plus Jakarta Sans SemiBold" pitchFamily="2" charset="0"/>
                <a:cs typeface="Plus Jakarta Sans SemiBold" pitchFamily="2" charset="0"/>
              </a:rPr>
              <a:t> Project Tutorial Guides</a:t>
            </a:r>
            <a:br>
              <a:rPr lang="en-US" sz="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2A7E615-C8C4-AEA6-0B65-A7F4E64AD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6" y="4779795"/>
            <a:ext cx="6857999" cy="2368934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Plus Jakarta Sans Medium" pitchFamily="2" charset="0"/>
                <a:cs typeface="Plus Jakarta Sans Medium" pitchFamily="2" charset="0"/>
              </a:rPr>
              <a:t>Pearson+ eText </a:t>
            </a:r>
            <a:r>
              <a:rPr lang="en-US" dirty="0">
                <a:latin typeface="Plus Jakarta Sans Medium" pitchFamily="2" charset="0"/>
                <a:cs typeface="Plus Jakarta Sans Medium" pitchFamily="2" charset="0"/>
              </a:rPr>
              <a:t>delivers Interactive Figures, Current Event Updates, Embedded Questions, and an AI-Powered Study Tool!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Plus Jakarta Sans Medium" pitchFamily="2" charset="0"/>
                <a:cs typeface="Plus Jakarta Sans Medium" pitchFamily="2" charset="0"/>
              </a:rPr>
              <a:t>NEW! MyLab Course </a:t>
            </a:r>
            <a:r>
              <a:rPr lang="en-US" dirty="0">
                <a:latin typeface="Plus Jakarta Sans Medium" pitchFamily="2" charset="0"/>
                <a:cs typeface="Plus Jakarta Sans Medium" pitchFamily="2" charset="0"/>
              </a:rPr>
              <a:t>offers AI Engagement Assignments, Dynamic Study Modules, Excel Projects, Mini Sims, Video Lecture Quizzes, and more!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Plus Jakarta Sans Medium" pitchFamily="2" charset="0"/>
                <a:cs typeface="Plus Jakarta Sans Medium" pitchFamily="2" charset="0"/>
              </a:rPr>
              <a:t>6</a:t>
            </a:r>
            <a:r>
              <a:rPr lang="en-US" b="1" baseline="30000" dirty="0">
                <a:latin typeface="Plus Jakarta Sans Medium" pitchFamily="2" charset="0"/>
                <a:cs typeface="Plus Jakarta Sans Medium" pitchFamily="2" charset="0"/>
              </a:rPr>
              <a:t>th</a:t>
            </a:r>
            <a:r>
              <a:rPr lang="en-US" b="1" dirty="0">
                <a:latin typeface="Plus Jakarta Sans Medium" pitchFamily="2" charset="0"/>
                <a:cs typeface="Plus Jakarta Sans Medium" pitchFamily="2" charset="0"/>
              </a:rPr>
              <a:t> Edition </a:t>
            </a:r>
            <a:r>
              <a:rPr lang="en-US" dirty="0">
                <a:latin typeface="Plus Jakarta Sans Medium" pitchFamily="2" charset="0"/>
                <a:cs typeface="Plus Jakarta Sans Medium" pitchFamily="2" charset="0"/>
              </a:rPr>
              <a:t>hallmark features include Hands-On Project Planning, End-of-Chapter Case Studies, and Exercises!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FF"/>
                </a:solidFill>
                <a:latin typeface="Plus Jakarta Sans Medium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https://www.pearson.com/en-us/subject-catalog/p/project-management-achieving-competitive-advantage/P200000013493?view=educator&amp;tab=title-overview</a:t>
            </a:r>
            <a:r>
              <a:rPr lang="en-US" sz="1700" dirty="0">
                <a:solidFill>
                  <a:srgbClr val="0000FF"/>
                </a:solidFill>
                <a:latin typeface="Plus Jakarta Sans Medium" pitchFamily="2" charset="0"/>
              </a:rPr>
              <a:t> </a:t>
            </a:r>
            <a:endParaRPr lang="en-US" dirty="0">
              <a:solidFill>
                <a:srgbClr val="0000FF"/>
              </a:solidFill>
              <a:latin typeface="Plus Jakarta Sans Medium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905DD6-120D-7C26-1492-9DF2CF58D37B}"/>
              </a:ext>
            </a:extLst>
          </p:cNvPr>
          <p:cNvSpPr/>
          <p:nvPr/>
        </p:nvSpPr>
        <p:spPr>
          <a:xfrm>
            <a:off x="0" y="4552770"/>
            <a:ext cx="6857999" cy="2687565"/>
          </a:xfrm>
          <a:prstGeom prst="rect">
            <a:avLst/>
          </a:prstGeom>
          <a:noFill/>
          <a:ln>
            <a:solidFill>
              <a:srgbClr val="331C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9A104-E6E5-C69D-25B3-4F809DE73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1986" y="0"/>
            <a:ext cx="3594949" cy="4597500"/>
          </a:xfrm>
          <a:prstGeom prst="rect">
            <a:avLst/>
          </a:prstGeom>
        </p:spPr>
      </p:pic>
      <p:pic>
        <p:nvPicPr>
          <p:cNvPr id="4" name="Picture 3" descr="A blue screen with white text">
            <a:extLst>
              <a:ext uri="{FF2B5EF4-FFF2-40B4-BE49-F238E27FC236}">
                <a16:creationId xmlns:a16="http://schemas.microsoft.com/office/drawing/2014/main" id="{8689E61E-4A00-5651-AAEC-3CF1A0521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0335"/>
            <a:ext cx="6858000" cy="1903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535482-966B-B9EB-0417-0DBFFA95A3E1}"/>
              </a:ext>
            </a:extLst>
          </p:cNvPr>
          <p:cNvSpPr txBox="1"/>
          <p:nvPr/>
        </p:nvSpPr>
        <p:spPr>
          <a:xfrm>
            <a:off x="44815" y="7355181"/>
            <a:ext cx="30107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MyLab OM Project Management:  Achieving Competitive Advantage                              </a:t>
            </a:r>
            <a:r>
              <a:rPr lang="en-US" sz="1400" dirty="0">
                <a:solidFill>
                  <a:srgbClr val="00B0F0"/>
                </a:solidFill>
              </a:rPr>
              <a:t>ISBN: </a:t>
            </a:r>
            <a:r>
              <a:rPr lang="en-US" sz="1400" b="1" dirty="0">
                <a:solidFill>
                  <a:srgbClr val="00B0F0"/>
                </a:solidFill>
              </a:rPr>
              <a:t>9780135421031</a:t>
            </a:r>
          </a:p>
          <a:p>
            <a:endParaRPr lang="en-US" sz="1400" b="1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Pearson eText Project Management: Achieving Competitive Advantage         </a:t>
            </a:r>
            <a:r>
              <a:rPr lang="en-US" sz="1400" dirty="0">
                <a:solidFill>
                  <a:srgbClr val="00B0F0"/>
                </a:solidFill>
              </a:rPr>
              <a:t>ISBN: </a:t>
            </a:r>
            <a:r>
              <a:rPr lang="en-US" sz="1400" b="1" dirty="0">
                <a:solidFill>
                  <a:srgbClr val="00B0F0"/>
                </a:solidFill>
              </a:rPr>
              <a:t>9780135421086</a:t>
            </a:r>
          </a:p>
        </p:txBody>
      </p:sp>
    </p:spTree>
    <p:extLst>
      <p:ext uri="{BB962C8B-B14F-4D97-AF65-F5344CB8AC3E}">
        <p14:creationId xmlns:p14="http://schemas.microsoft.com/office/powerpoint/2010/main" val="1136327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</TotalTime>
  <Words>143</Words>
  <Application>Microsoft Office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Plus Jakarta Sans Medium</vt:lpstr>
      <vt:lpstr>Plus Jakarta Sans SemiBold</vt:lpstr>
      <vt:lpstr>Office Theme</vt:lpstr>
      <vt:lpstr>            What’s New?  • NEW AI-Focused Engagement Exercises  • NEW PMBoK 8th edition Updates &amp; PMP Exam Prep Questions  • Step-by-Step Microsoft Project Tutorial Guides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Merly</dc:creator>
  <cp:lastModifiedBy>David Pells</cp:lastModifiedBy>
  <cp:revision>12</cp:revision>
  <dcterms:created xsi:type="dcterms:W3CDTF">2025-10-28T08:19:28Z</dcterms:created>
  <dcterms:modified xsi:type="dcterms:W3CDTF">2026-01-24T19:36:26Z</dcterms:modified>
</cp:coreProperties>
</file>